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4"/>
  </p:notesMasterIdLst>
  <p:handoutMasterIdLst>
    <p:handoutMasterId r:id="rId35"/>
  </p:handoutMasterIdLst>
  <p:sldIdLst>
    <p:sldId id="402" r:id="rId3"/>
    <p:sldId id="478" r:id="rId4"/>
    <p:sldId id="404" r:id="rId5"/>
    <p:sldId id="479" r:id="rId6"/>
    <p:sldId id="481" r:id="rId7"/>
    <p:sldId id="482" r:id="rId8"/>
    <p:sldId id="503" r:id="rId9"/>
    <p:sldId id="483" r:id="rId10"/>
    <p:sldId id="484" r:id="rId11"/>
    <p:sldId id="485" r:id="rId12"/>
    <p:sldId id="486" r:id="rId13"/>
    <p:sldId id="487" r:id="rId14"/>
    <p:sldId id="488" r:id="rId15"/>
    <p:sldId id="489" r:id="rId16"/>
    <p:sldId id="490" r:id="rId17"/>
    <p:sldId id="491" r:id="rId18"/>
    <p:sldId id="492" r:id="rId19"/>
    <p:sldId id="493" r:id="rId20"/>
    <p:sldId id="494" r:id="rId21"/>
    <p:sldId id="495" r:id="rId22"/>
    <p:sldId id="496" r:id="rId23"/>
    <p:sldId id="497" r:id="rId24"/>
    <p:sldId id="498" r:id="rId25"/>
    <p:sldId id="499" r:id="rId26"/>
    <p:sldId id="500" r:id="rId27"/>
    <p:sldId id="501" r:id="rId28"/>
    <p:sldId id="502" r:id="rId29"/>
    <p:sldId id="441" r:id="rId30"/>
    <p:sldId id="416" r:id="rId31"/>
    <p:sldId id="400" r:id="rId32"/>
    <p:sldId id="399" r:id="rId3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78"/>
            <p14:sldId id="404"/>
          </p14:sldIdLst>
        </p14:section>
        <p14:section name="CSS Transitions" id="{17E8888F-5016-4C23-BF74-F2BB096F18E1}">
          <p14:sldIdLst>
            <p14:sldId id="479"/>
            <p14:sldId id="481"/>
            <p14:sldId id="482"/>
            <p14:sldId id="503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</p14:sldIdLst>
        </p14:section>
        <p14:section name="CSS Animations" id="{55134316-8B0B-4B21-A262-FD74E51D566B}">
          <p14:sldIdLst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</p14:sldIdLst>
        </p14:section>
        <p14:section name="Conclusion" id="{10E03AB1-9AA8-4E86-9A64-D741901E50A2}">
          <p14:sldIdLst>
            <p14:sldId id="441"/>
            <p14:sldId id="416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533" autoAdjust="0"/>
  </p:normalViewPr>
  <p:slideViewPr>
    <p:cSldViewPr>
      <p:cViewPr varScale="1">
        <p:scale>
          <a:sx n="45" d="100"/>
          <a:sy n="45" d="100"/>
        </p:scale>
        <p:origin x="53" y="499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10/20/2017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10/20/2017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796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5433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9094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181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400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6438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3337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568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9897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006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798445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7296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1590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0898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4158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6008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2380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0169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9029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428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65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233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056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093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274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338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10/20/2017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10782054/what-does-the-tilde-squiggle-twiddle-css-selector-mean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gif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4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web-fundamentals-html5" TargetMode="External"/><Relationship Id="rId7" Type="http://schemas.openxmlformats.org/officeDocument/2006/relationships/image" Target="../media/image41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3.png"/><Relationship Id="rId5" Type="http://schemas.openxmlformats.org/officeDocument/2006/relationships/image" Target="../media/image40.png"/><Relationship Id="rId15" Type="http://schemas.openxmlformats.org/officeDocument/2006/relationships/image" Target="../media/image45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7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2.png"/><Relationship Id="rId14" Type="http://schemas.openxmlformats.org/officeDocument/2006/relationships/hyperlink" Target="http://www.telenor.bg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48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0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122613" y="448028"/>
            <a:ext cx="8308498" cy="1199254"/>
          </a:xfrm>
        </p:spPr>
        <p:txBody>
          <a:bodyPr>
            <a:normAutofit fontScale="90000"/>
          </a:bodyPr>
          <a:lstStyle/>
          <a:p>
            <a:r>
              <a:rPr lang="en-US" dirty="0"/>
              <a:t>CSS Transitions and Animations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122613" y="1730205"/>
            <a:ext cx="8307867" cy="1132631"/>
          </a:xfrm>
        </p:spPr>
        <p:txBody>
          <a:bodyPr>
            <a:normAutofit/>
          </a:bodyPr>
          <a:lstStyle/>
          <a:p>
            <a:r>
              <a:rPr lang="en-US" dirty="0"/>
              <a:t>Beautiful Effects with CSS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9160" y="3785121"/>
            <a:ext cx="2445484" cy="26466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1600279">
            <a:off x="4426294" y="3425023"/>
            <a:ext cx="2539703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CSS Transitions and Animations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6523" y="4081115"/>
            <a:ext cx="4462659" cy="214597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9" name="Picture 2" descr="Резултат с изображение за animation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6042">
            <a:off x="8969760" y="2853377"/>
            <a:ext cx="2176276" cy="196736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Solution: Kitchen Design CSS (Effect 1)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814500" y="1524000"/>
            <a:ext cx="6651512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.effect-1 p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 opacity 0.5s;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.effect-1 p:hover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 opacity 0.5s;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opacity: 0.8;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cursor: pointer;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358" y="4171928"/>
            <a:ext cx="2037254" cy="19240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5358" y="1440510"/>
            <a:ext cx="2037254" cy="1988490"/>
          </a:xfrm>
          <a:prstGeom prst="rect">
            <a:avLst/>
          </a:prstGeom>
        </p:spPr>
      </p:pic>
      <p:sp>
        <p:nvSpPr>
          <p:cNvPr id="8" name="Arrow: Down 7"/>
          <p:cNvSpPr/>
          <p:nvPr/>
        </p:nvSpPr>
        <p:spPr>
          <a:xfrm>
            <a:off x="9533485" y="3581400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295082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Solution: Kitchen Design CSS (Effect 2)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814500" y="1524000"/>
            <a:ext cx="7337312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.effect-2 img 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 margin-left 1.2s;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.effect-2:hover img 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200px;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.effect-2 p:hover 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cursor: pointer;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Arrow: Down 7"/>
          <p:cNvSpPr/>
          <p:nvPr/>
        </p:nvSpPr>
        <p:spPr>
          <a:xfrm>
            <a:off x="9557438" y="3598679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3264" y="1447800"/>
            <a:ext cx="2008038" cy="19917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1522" y="4187959"/>
            <a:ext cx="1989780" cy="192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50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Solution: Kitchen Design CSS (Effect 3)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3264" y="1447800"/>
            <a:ext cx="2015888" cy="19578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6757" y="4171717"/>
            <a:ext cx="2012396" cy="1824843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14500" y="1524000"/>
            <a:ext cx="7337312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.effect-3 p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margin-left 0.7s 0.5s;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.effect-3:hover p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cursor: pointer;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rrow: Down 12"/>
          <p:cNvSpPr/>
          <p:nvPr/>
        </p:nvSpPr>
        <p:spPr>
          <a:xfrm>
            <a:off x="9570708" y="3570238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986844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 smtClean="0"/>
              <a:t>Problem: Sport </a:t>
            </a:r>
            <a:r>
              <a:rPr lang="en-US" dirty="0"/>
              <a:t>Trainers</a:t>
            </a:r>
            <a:endParaRPr lang="en-GB" dirty="0"/>
          </a:p>
        </p:txBody>
      </p:sp>
      <p:sp>
        <p:nvSpPr>
          <p:cNvPr id="4" name="Content Placeholder 11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an HTML file + CSS</a:t>
            </a:r>
          </a:p>
          <a:p>
            <a:pPr lvl="1"/>
            <a:r>
              <a:rPr lang="en-US" dirty="0"/>
              <a:t>Write the missing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 transitions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466" y="2667000"/>
            <a:ext cx="5486715" cy="357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7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Solution: Sport Trainers CSS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727412" y="1143000"/>
            <a:ext cx="4909800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.box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 all 0.7s;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.box:hover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padding-left: 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27413" y="3907810"/>
            <a:ext cx="4909800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.box:before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 all 0.45s;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.box:hover:before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right: -300px;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150" y="1692454"/>
            <a:ext cx="5511262" cy="1402202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150" y="5383302"/>
            <a:ext cx="2096662" cy="1017498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5149" y="3962400"/>
            <a:ext cx="4090737" cy="1143000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sp>
        <p:nvSpPr>
          <p:cNvPr id="10" name="Arrow: Right 12"/>
          <p:cNvSpPr/>
          <p:nvPr/>
        </p:nvSpPr>
        <p:spPr>
          <a:xfrm>
            <a:off x="8685212" y="5210185"/>
            <a:ext cx="1371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336107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Solution: Sport Trainers CSS (2)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727412" y="1279029"/>
            <a:ext cx="4909800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.menu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 all 0.45s;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.menu:hover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left: 0;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27413" y="3507700"/>
            <a:ext cx="4909800" cy="28931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 li a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 all 0.3s;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 li a:hover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padding-left: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 bold;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981" y="1143000"/>
            <a:ext cx="1467829" cy="19213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149" y="3907810"/>
            <a:ext cx="2237893" cy="249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80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Problem: Church Gallery</a:t>
            </a:r>
            <a:endParaRPr lang="en-GB" dirty="0"/>
          </a:p>
        </p:txBody>
      </p:sp>
      <p:sp>
        <p:nvSpPr>
          <p:cNvPr id="4" name="Content Placeholder 11"/>
          <p:cNvSpPr txBox="1">
            <a:spLocks/>
          </p:cNvSpPr>
          <p:nvPr/>
        </p:nvSpPr>
        <p:spPr>
          <a:xfrm>
            <a:off x="190413" y="1151121"/>
            <a:ext cx="5218199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You are given an HTML file + CSS styles</a:t>
            </a:r>
          </a:p>
          <a:p>
            <a:pPr lvl="1"/>
            <a:r>
              <a:rPr lang="en-US" dirty="0"/>
              <a:t>Write the missing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CSS and CSS transitions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612" y="1371600"/>
            <a:ext cx="5976404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01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Solution: Church Gallery CSS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74612" y="1144817"/>
            <a:ext cx="6553200" cy="55399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background: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font-family:Avenir,Arial,sans-serif;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GB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text-align: center; color:#</a:t>
            </a:r>
            <a:r>
              <a:rPr lang="en-GB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000;}</a:t>
            </a: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#church-container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overflow: hidden;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80%;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max-width: 1000px;}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#church-container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input[type="radio"] </a:t>
            </a:r>
            <a:r>
              <a:rPr lang="en-GB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display:none;}</a:t>
            </a:r>
            <a:endParaRPr lang="en-GB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704012" y="1144817"/>
            <a:ext cx="5410200" cy="4324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#church-container label img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20%;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clear: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border-right:10px</a:t>
            </a:r>
            <a:r>
              <a:rPr lang="en-GB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solid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#111;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#church-container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label:hover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cursor: pointer;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4319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Solution: Church Gallery CSS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27012" y="1150977"/>
            <a:ext cx="6172200" cy="50937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#churches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90%;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240px;}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#churches figure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absolute;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opacity: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transform: scale(0.8);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transition: 0.5s all linear</a:t>
            </a:r>
            <a:r>
              <a:rPr lang="en-GB" sz="25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GB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#churches figure img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</a:t>
            </a:r>
            <a:r>
              <a:rPr lang="bg-BG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45</a:t>
            </a:r>
            <a:r>
              <a:rPr lang="en-GB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0px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border-radius:20px;</a:t>
            </a:r>
            <a:r>
              <a:rPr lang="en-GB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27812" y="1144817"/>
            <a:ext cx="5288869" cy="39395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#churches figure figcaption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rgba(0,0,0,.6);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1rem;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1rem;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1.6rem;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1.4;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25643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Solution: Church Gallery CSS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836612" y="1920657"/>
            <a:ext cx="10515600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#florence:checked~#churches #florence-fig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#altenberger:checked~#churches #altenberger-fig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#saint-michel:checked~#churches #saint-michel-fig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#moscow:checked~#churches #moscow-fig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opacity: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transform: scale(1);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44538" y="6259021"/>
            <a:ext cx="11009400" cy="3968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hlinkClick r:id="rId3"/>
              </a:rPr>
              <a:t>http://</a:t>
            </a:r>
            <a:r>
              <a:rPr lang="en-GB" sz="2000" dirty="0" smtClean="0">
                <a:hlinkClick r:id="rId3"/>
              </a:rPr>
              <a:t>stackoverflow.com/questions/10782054/what-does-the-tilde-squiggle-twiddle-css-selector-mean</a:t>
            </a:r>
            <a:r>
              <a:rPr lang="en-GB" sz="2000" dirty="0" smtClean="0"/>
              <a:t> 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015306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9" name="Content Placeholder 1"/>
          <p:cNvSpPr>
            <a:spLocks noGrp="1"/>
          </p:cNvSpPr>
          <p:nvPr/>
        </p:nvSpPr>
        <p:spPr>
          <a:xfrm>
            <a:off x="188815" y="1061352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CSS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Transitions</a:t>
            </a:r>
          </a:p>
          <a:p>
            <a:pPr marL="622300" lvl="1" indent="-319088"/>
            <a:r>
              <a:rPr lang="en-US" dirty="0"/>
              <a:t>Delay, duration, property, timing-function</a:t>
            </a:r>
          </a:p>
          <a:p>
            <a:pPr marL="622300" lvl="1" indent="-319088"/>
            <a:r>
              <a:rPr lang="en-US" dirty="0"/>
              <a:t>Sugar syntaxes</a:t>
            </a:r>
          </a:p>
          <a:p>
            <a:pPr marL="514350" indent="-514350">
              <a:spcBef>
                <a:spcPts val="1800"/>
              </a:spcBef>
              <a:buFont typeface="+mj-lt"/>
              <a:buAutoNum type="arabicPeriod"/>
            </a:pPr>
            <a:r>
              <a:rPr lang="en-US" dirty="0"/>
              <a:t>CSS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Animations</a:t>
            </a:r>
          </a:p>
          <a:p>
            <a:pPr marL="622300" lvl="1" indent="-357188"/>
            <a:r>
              <a:rPr lang="en-US" dirty="0"/>
              <a:t>Delay, direction, duration</a:t>
            </a:r>
          </a:p>
          <a:p>
            <a:pPr marL="622300" lvl="1" indent="-357188"/>
            <a:r>
              <a:rPr lang="en-US" dirty="0"/>
              <a:t>Iteration-count, name,</a:t>
            </a:r>
            <a:br>
              <a:rPr lang="en-US" dirty="0"/>
            </a:br>
            <a:r>
              <a:rPr lang="en-US" dirty="0"/>
              <a:t>play-state,  timing-function</a:t>
            </a:r>
          </a:p>
        </p:txBody>
      </p:sp>
      <p:pic>
        <p:nvPicPr>
          <p:cNvPr id="11" name="Picture 10" descr="Резултат с изображение за animation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6042">
            <a:off x="5837299" y="2416879"/>
            <a:ext cx="2252985" cy="225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Резултат с изображение за cs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8581">
            <a:off x="9625524" y="1831819"/>
            <a:ext cx="1877337" cy="187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6627" y="4185885"/>
            <a:ext cx="1925939" cy="192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6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Title 3"/>
          <p:cNvSpPr txBox="1">
            <a:spLocks/>
          </p:cNvSpPr>
          <p:nvPr/>
        </p:nvSpPr>
        <p:spPr>
          <a:xfrm>
            <a:off x="912812" y="5486400"/>
            <a:ext cx="10363200" cy="82060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/>
              <a:t>CSS Animations</a:t>
            </a:r>
            <a:endParaRPr lang="en-US" sz="5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48" y="2140496"/>
            <a:ext cx="4929928" cy="25770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548" y="2140496"/>
            <a:ext cx="4929928" cy="257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552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4"/>
          <p:cNvSpPr>
            <a:spLocks noGrp="1"/>
          </p:cNvSpPr>
          <p:nvPr>
            <p:ph idx="1"/>
          </p:nvPr>
        </p:nvSpPr>
        <p:spPr>
          <a:xfrm>
            <a:off x="303212" y="5257800"/>
            <a:ext cx="11734800" cy="1311276"/>
          </a:xfrm>
        </p:spPr>
        <p:txBody>
          <a:bodyPr/>
          <a:lstStyle/>
          <a:p>
            <a:r>
              <a:rPr lang="en-US" dirty="0"/>
              <a:t>Shorthand syntax:</a:t>
            </a:r>
            <a:endParaRPr lang="en-GB" dirty="0"/>
          </a:p>
        </p:txBody>
      </p:sp>
      <p:sp>
        <p:nvSpPr>
          <p:cNvPr id="4" name="Title 11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CSS Animations Syntax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0656" y="5908357"/>
            <a:ext cx="10823956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animation: example 1s 2s 3 alternate backwards</a:t>
            </a:r>
            <a:endParaRPr lang="en-US" sz="26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04456" y="1088172"/>
            <a:ext cx="10896600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.example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animation-name: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animation-duration: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1.5s;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/* or: Xms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animation-timing-function: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ease-out;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/*or:ease, ease-in, ease-in-out,linear*/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animation-delay: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0s; /* or: Xms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animation-direction: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alternate; /* or: normal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animation-iteration-count: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infinite;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animation-fill-mode: none;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 or: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backwards, both, forwards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animation-play-state: running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 /* </a:t>
            </a:r>
            <a:r>
              <a:rPr lang="en-GB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paused, running, running </a:t>
            </a:r>
            <a:r>
              <a:rPr lang="en-GB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*/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440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CSS Animations Syntax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66143" y="1295400"/>
            <a:ext cx="11291321" cy="46474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@keyframes example{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0%{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transform: scale(.3);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background-color: red;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100%;}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50%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background-color: orange;}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100%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transform: scale(1.5);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background-color: yellow;}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612" y="1752213"/>
            <a:ext cx="398145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87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3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679" y="2432240"/>
            <a:ext cx="7893934" cy="4191000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Problem: Scroll Animation</a:t>
            </a:r>
            <a:endParaRPr lang="en-GB" dirty="0"/>
          </a:p>
        </p:txBody>
      </p:sp>
      <p:sp>
        <p:nvSpPr>
          <p:cNvPr id="5" name="Content Placeholder 11"/>
          <p:cNvSpPr txBox="1">
            <a:spLocks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You are given the html file</a:t>
            </a:r>
          </a:p>
          <a:p>
            <a:pPr lvl="1"/>
            <a:r>
              <a:rPr lang="en-US" dirty="0"/>
              <a:t>Write the missing CSS file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4186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Solution: Scroll Animation CSS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27012" y="1243053"/>
            <a:ext cx="6324600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16px;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font-family:'Open Sans',sans-serif;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400;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#efefef;}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strong, b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font-weight: </a:t>
            </a: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600;}</a:t>
            </a: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h1,h2,h3,h4,h5,h6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{font-weight:300;}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i.fa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color:#333;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box-sizing</a:t>
            </a: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border-box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27812" y="1243053"/>
            <a:ext cx="5288869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.cf:before,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.cf:after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content: " 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.cf:after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clear: both;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.main-container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max-width: 1000px;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margin:25px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auto 25px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8088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Solution: Scroll Animation CSS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27012" y="1447800"/>
            <a:ext cx="63246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.container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opacity: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5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animation-element.slide-left </a:t>
            </a: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opacity: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transition</a:t>
            </a:r>
            <a:r>
              <a:rPr lang="en-US" sz="25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all </a:t>
            </a:r>
            <a:r>
              <a:rPr lang="en-US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900ms linear;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transform</a:t>
            </a:r>
            <a:r>
              <a:rPr lang="en-US" sz="25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translate</a:t>
            </a:r>
            <a:r>
              <a:rPr lang="en-US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(-100px,0px);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704012" y="1447800"/>
            <a:ext cx="5215022" cy="4324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.animation-element.slide-left.in-view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opacity: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transform</a:t>
            </a:r>
            <a:r>
              <a:rPr lang="en-GB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translate(0px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0px);}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.animation-element.slide-left.testimonial:hover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transform</a:t>
            </a:r>
            <a:r>
              <a:rPr lang="en-GB" sz="25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scale(1.1,1.1</a:t>
            </a: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z-index: 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344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Solution: Scroll Animation CSS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98390" y="1524000"/>
            <a:ext cx="5367422" cy="4324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.animation-element.slide-left.testimonial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47%;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1.5% 3% 1.5%;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#F5F5F5;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box-shadow</a:t>
            </a:r>
            <a:r>
              <a:rPr lang="en-GB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0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1px 1px 0  rgba(0,0,0,0.2);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solid 1px #EAEAEA;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170612" y="1524000"/>
            <a:ext cx="5395800" cy="4324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.animation-element.slide-left.testimonial:nth-of-type(odd)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48.5%;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1.5% 3.0%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.animation-element.slide-left.testimonial:nth-of-type(even)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48.5%;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0 3.0% 1.5%;}</a:t>
            </a:r>
            <a:endParaRPr lang="en-GB" sz="25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57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Solution: Scroll Animation CSS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03212" y="1230898"/>
            <a:ext cx="4834022" cy="50937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.animation-element.slide-left.testimonial .header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100%;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10px;}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.animation-element.slide-left.testimonial .left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margin-right: 15px;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.animation-element.slide-left.testimonial .right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408612" y="1230898"/>
            <a:ext cx="6477000" cy="50937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.animation-element.slide-left.testimonial img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65px;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65px;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50%;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box-shadow</a:t>
            </a:r>
            <a:r>
              <a:rPr lang="en-GB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0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1px 3px rgba(51, 51,51,0.5);}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.animation-element.slide-left.testimonial .content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100%;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6378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35" y="3899028"/>
            <a:ext cx="2040128" cy="13036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256956" y="4556272"/>
            <a:ext cx="1524541" cy="1649936"/>
          </a:xfrm>
          <a:prstGeom prst="rect">
            <a:avLst/>
          </a:prstGeom>
        </p:spPr>
      </p:pic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CSS transitions </a:t>
            </a:r>
            <a:r>
              <a:rPr lang="en-GB" dirty="0"/>
              <a:t>change slowly properties: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CSS animations </a:t>
            </a:r>
            <a:r>
              <a:rPr lang="en-GB" dirty="0"/>
              <a:t>provide sequence of changes:</a:t>
            </a:r>
          </a:p>
        </p:txBody>
      </p:sp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606424" y="1852524"/>
            <a:ext cx="6859588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div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transition: all ease 0.5s;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546372" y="3959235"/>
            <a:ext cx="8444754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animation: circle 1s 2s 3 alternate backwards</a:t>
            </a:r>
            <a:endParaRPr lang="en-US" sz="26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66556" y="4615696"/>
            <a:ext cx="8423456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@keyframes circle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0% {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transform: scale(.3);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background-color: red;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100%; }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412" y="4550829"/>
            <a:ext cx="2041843" cy="1914838"/>
          </a:xfrm>
          <a:prstGeom prst="rect">
            <a:avLst/>
          </a:prstGeom>
        </p:spPr>
      </p:pic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7466012" y="1852524"/>
            <a:ext cx="4113212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div: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hover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200px;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8" grpId="0" animBg="1"/>
      <p:bldP spid="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CSS Transitions and Animations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>
                <a:hlinkClick r:id="rId3"/>
              </a:rPr>
              <a:t>https://softuni.bg/courses/web-fundamentals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#front-end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132012" y="5562600"/>
            <a:ext cx="7924800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CSS Transitions</a:t>
            </a:r>
            <a:endParaRPr lang="en-US" dirty="0"/>
          </a:p>
        </p:txBody>
      </p:sp>
      <p:pic>
        <p:nvPicPr>
          <p:cNvPr id="9" name="Picture 2" descr="https://puu.sh/uJZ2V/acc43e0e53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526" y="1428670"/>
            <a:ext cx="6997771" cy="3773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159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 transitions </a:t>
            </a:r>
            <a:r>
              <a:rPr lang="en-US" noProof="1"/>
              <a:t>animate elements when changing CSS properties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:hover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:focus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:active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:target</a:t>
            </a:r>
          </a:p>
          <a:p>
            <a:r>
              <a:rPr lang="en-US" noProof="1"/>
              <a:t>Transition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syntax</a:t>
            </a:r>
            <a:r>
              <a:rPr lang="en-US" noProof="1"/>
              <a:t>:</a:t>
            </a:r>
          </a:p>
          <a:p>
            <a:endParaRPr lang="en-US" noProof="1"/>
          </a:p>
          <a:p>
            <a:endParaRPr lang="en-US" noProof="1"/>
          </a:p>
          <a:p>
            <a:pPr>
              <a:spcBef>
                <a:spcPts val="3000"/>
              </a:spcBef>
            </a:pPr>
            <a:r>
              <a:rPr lang="en-US" noProof="1"/>
              <a:t>Transition</a:t>
            </a:r>
            <a:br>
              <a:rPr lang="en-US" noProof="1"/>
            </a:b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example</a:t>
            </a:r>
            <a:r>
              <a:rPr lang="en-US" noProof="1"/>
              <a:t>:</a:t>
            </a:r>
            <a:endParaRPr lang="en-GB" dirty="0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What is CSS Transition?</a:t>
            </a:r>
            <a:endParaRPr lang="en-GB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81036" y="3213990"/>
            <a:ext cx="10823576" cy="13388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[property][duration][timing-function][delay]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9949547" y="2532630"/>
            <a:ext cx="1555065" cy="603624"/>
          </a:xfrm>
          <a:prstGeom prst="wedgeRoundRectCallout">
            <a:avLst>
              <a:gd name="adj1" fmla="val 1537"/>
              <a:gd name="adj2" fmla="val 13024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Optional</a:t>
            </a:r>
            <a:endParaRPr lang="bg-BG" sz="26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8151812" y="4939605"/>
            <a:ext cx="3352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hover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300px;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8077970" y="2532629"/>
            <a:ext cx="1597842" cy="603625"/>
          </a:xfrm>
          <a:prstGeom prst="wedgeRoundRectCallout">
            <a:avLst>
              <a:gd name="adj1" fmla="val -47078"/>
              <a:gd name="adj2" fmla="val 13286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Optional</a:t>
            </a:r>
            <a:endParaRPr lang="bg-BG" sz="26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6094412" y="2532629"/>
            <a:ext cx="1673587" cy="603625"/>
          </a:xfrm>
          <a:prstGeom prst="wedgeRoundRectCallout">
            <a:avLst>
              <a:gd name="adj1" fmla="val -45157"/>
              <a:gd name="adj2" fmla="val 1274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Required</a:t>
            </a:r>
            <a:endParaRPr lang="bg-BG" sz="26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4113212" y="2532629"/>
            <a:ext cx="1673587" cy="603625"/>
          </a:xfrm>
          <a:prstGeom prst="wedgeRoundRectCallout">
            <a:avLst>
              <a:gd name="adj1" fmla="val -46505"/>
              <a:gd name="adj2" fmla="val 12756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Required</a:t>
            </a:r>
            <a:endParaRPr lang="bg-BG" sz="26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2833601" y="4939605"/>
            <a:ext cx="4934398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 width 2s;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6" name="Picture 4" descr="https://puu.sh/uK3uQ/b709f80ea7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932" y="4285224"/>
            <a:ext cx="321945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89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Problem: Button Transition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22414" y="1143000"/>
            <a:ext cx="10943998" cy="52322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.btn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rgb(28, 184, 65);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white; border-radius: 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 all 0.5s linear 0s;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.btn:hover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#589ffd;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25067" y="1390650"/>
            <a:ext cx="4308095" cy="12464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Button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7" name="Picture 2" descr="https://puu.sh/uJZ2V/acc43e0e53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097" y="3810000"/>
            <a:ext cx="4345065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88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17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Timing function </a:t>
            </a:r>
            <a:r>
              <a:rPr lang="en-US" dirty="0"/>
              <a:t>defines how the transitions speed changes over the time (e.g. start fast, end slow)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Transition Timing Function</a:t>
            </a:r>
            <a:endParaRPr lang="en-GB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684212" y="2438400"/>
            <a:ext cx="10820398" cy="17962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52351">
              <a:lnSpc>
                <a:spcPct val="100000"/>
              </a:lnSpc>
            </a:pPr>
            <a:r>
              <a:rPr lang="en-GB" sz="2800" dirty="0">
                <a:solidFill>
                  <a:srgbClr val="FBEEDC"/>
                </a:solidFill>
              </a:rPr>
              <a:t>#div1 {</a:t>
            </a:r>
          </a:p>
          <a:p>
            <a:pPr indent="-252351">
              <a:lnSpc>
                <a:spcPct val="100000"/>
              </a:lnSpc>
            </a:pPr>
            <a:r>
              <a:rPr lang="en-GB" sz="2800" dirty="0">
                <a:solidFill>
                  <a:srgbClr val="FBEEDC"/>
                </a:solidFill>
              </a:rPr>
              <a:t>  transition-timing-function: </a:t>
            </a:r>
          </a:p>
          <a:p>
            <a:pPr indent="-252351">
              <a:lnSpc>
                <a:spcPct val="100000"/>
              </a:lnSpc>
            </a:pPr>
            <a:r>
              <a:rPr lang="en-GB" sz="2800" dirty="0">
                <a:solidFill>
                  <a:srgbClr val="FBEEDC"/>
                </a:solidFill>
              </a:rPr>
              <a:t>   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linear</a:t>
            </a:r>
            <a:r>
              <a:rPr lang="en-GB" sz="2800" dirty="0">
                <a:solidFill>
                  <a:srgbClr val="FBEEDC"/>
                </a:solidFill>
              </a:rPr>
              <a:t> /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ease</a:t>
            </a:r>
            <a:r>
              <a:rPr lang="en-GB" sz="2800" dirty="0">
                <a:solidFill>
                  <a:srgbClr val="FBEEDC"/>
                </a:solidFill>
              </a:rPr>
              <a:t> /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ease-in</a:t>
            </a:r>
            <a:r>
              <a:rPr lang="en-GB" sz="2800" dirty="0">
                <a:solidFill>
                  <a:srgbClr val="FBEEDC"/>
                </a:solidFill>
              </a:rPr>
              <a:t> /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ease-out</a:t>
            </a:r>
            <a:r>
              <a:rPr lang="en-GB" sz="2800" dirty="0">
                <a:solidFill>
                  <a:srgbClr val="FBEEDC"/>
                </a:solidFill>
              </a:rPr>
              <a:t> /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ease-in-out</a:t>
            </a:r>
            <a:r>
              <a:rPr lang="en-GB" sz="2800" dirty="0">
                <a:solidFill>
                  <a:srgbClr val="FBEEDC"/>
                </a:solidFill>
              </a:rPr>
              <a:t> </a:t>
            </a:r>
          </a:p>
          <a:p>
            <a:pPr indent="-252351">
              <a:lnSpc>
                <a:spcPct val="100000"/>
              </a:lnSpc>
            </a:pPr>
            <a:r>
              <a:rPr lang="en-GB" sz="2800" dirty="0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4495800"/>
            <a:ext cx="1082039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.btn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dirty="0">
                <a:solidFill>
                  <a:srgbClr val="FBEEDC"/>
                </a:solidFill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 all 2s ease;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2" descr="https://puu.sh/uK3Hm/56fc691f1c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541" y="3962400"/>
            <a:ext cx="4383518" cy="216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186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77938" y="1022760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Transform: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skewX</a:t>
            </a:r>
            <a:r>
              <a:rPr lang="en-US" noProof="1" smtClean="0"/>
              <a:t> (deg),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skewY</a:t>
            </a:r>
            <a:r>
              <a:rPr lang="en-US" noProof="1" smtClean="0"/>
              <a:t>(deg)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smtClean="0"/>
          </a:p>
          <a:p>
            <a:r>
              <a:rPr lang="en-US" smtClean="0"/>
              <a:t>Transform: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scale</a:t>
            </a:r>
          </a:p>
          <a:p>
            <a:endParaRPr lang="en-US" smtClean="0"/>
          </a:p>
          <a:p>
            <a:r>
              <a:rPr lang="en-US" smtClean="0"/>
              <a:t>Transform: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rotate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smtClean="0"/>
          </a:p>
          <a:p>
            <a:r>
              <a:rPr lang="en-US" smtClean="0"/>
              <a:t>Transform: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translate</a:t>
            </a:r>
          </a:p>
          <a:p>
            <a:endParaRPr lang="en-US" dirty="0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163294" y="7250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CSS Transform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891" y="1438421"/>
            <a:ext cx="1794949" cy="15665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891" y="1429691"/>
            <a:ext cx="1710847" cy="15752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063" y="3191021"/>
            <a:ext cx="1663908" cy="1409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891" y="4832760"/>
            <a:ext cx="2590540" cy="1614206"/>
          </a:xfrm>
          <a:prstGeom prst="rect">
            <a:avLst/>
          </a:prstGeom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84211" y="1732746"/>
            <a:ext cx="5333795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transform:skewY(20deg);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82624" y="3124200"/>
            <a:ext cx="533558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transform:scaleX(1.2);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82624" y="4552146"/>
            <a:ext cx="533558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transform:rotateX(-20deg);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82624" y="5923746"/>
            <a:ext cx="533558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transform:translateX(30%);</a:t>
            </a:r>
          </a:p>
        </p:txBody>
      </p:sp>
    </p:spTree>
    <p:extLst>
      <p:ext uri="{BB962C8B-B14F-4D97-AF65-F5344CB8AC3E}">
        <p14:creationId xmlns:p14="http://schemas.microsoft.com/office/powerpoint/2010/main" val="3294078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an HTML file + CSS styles (unfinished)</a:t>
            </a:r>
          </a:p>
          <a:p>
            <a:pPr lvl="1"/>
            <a:r>
              <a:rPr lang="en-US" dirty="0"/>
              <a:t>Write the missing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 transitions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Kitchens Design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012" y="2746982"/>
            <a:ext cx="7162800" cy="350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83073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335</TotalTime>
  <Words>2079</Words>
  <Application>Microsoft Office PowerPoint</Application>
  <PresentationFormat>Custom</PresentationFormat>
  <Paragraphs>453</Paragraphs>
  <Slides>31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Consolas</vt:lpstr>
      <vt:lpstr>Wingdings</vt:lpstr>
      <vt:lpstr>Wingdings 2</vt:lpstr>
      <vt:lpstr>SoftUni 16x9</vt:lpstr>
      <vt:lpstr>CSS Transitions and Animations</vt:lpstr>
      <vt:lpstr>Table of Contents</vt:lpstr>
      <vt:lpstr>Have a Question?</vt:lpstr>
      <vt:lpstr>PowerPoint Presentation</vt:lpstr>
      <vt:lpstr>What is CSS Transition?</vt:lpstr>
      <vt:lpstr>Problem: Button Transition</vt:lpstr>
      <vt:lpstr>Transition Timing Function</vt:lpstr>
      <vt:lpstr>PowerPoint Presentation</vt:lpstr>
      <vt:lpstr>Problem: Kitchens Design</vt:lpstr>
      <vt:lpstr>Solution: Kitchen Design CSS (Effect 1)</vt:lpstr>
      <vt:lpstr>Solution: Kitchen Design CSS (Effect 2)</vt:lpstr>
      <vt:lpstr>Solution: Kitchen Design CSS (Effect 3)</vt:lpstr>
      <vt:lpstr>Problem: Sport Trainers</vt:lpstr>
      <vt:lpstr>Solution: Sport Trainers CSS</vt:lpstr>
      <vt:lpstr>Solution: Sport Trainers CSS (2)</vt:lpstr>
      <vt:lpstr>Problem: Church Gallery</vt:lpstr>
      <vt:lpstr>Solution: Church Gallery CSS</vt:lpstr>
      <vt:lpstr>Solution: Church Gallery CSS</vt:lpstr>
      <vt:lpstr>Solution: Church Gallery CSS</vt:lpstr>
      <vt:lpstr>PowerPoint Presentation</vt:lpstr>
      <vt:lpstr>CSS Animations Syntax</vt:lpstr>
      <vt:lpstr>CSS Animations Syntax</vt:lpstr>
      <vt:lpstr>Problem: Scroll Animation</vt:lpstr>
      <vt:lpstr>Solution: Scroll Animation CSS</vt:lpstr>
      <vt:lpstr>Solution: Scroll Animation CSS</vt:lpstr>
      <vt:lpstr>Solution: Scroll Animation CSS</vt:lpstr>
      <vt:lpstr>Solution: Scroll Animation CSS</vt:lpstr>
      <vt:lpstr>Summary</vt:lpstr>
      <vt:lpstr>CSS Transitions and Animations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Basics – Course Overview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http://softuni.foundation/</dc:description>
  <cp:lastModifiedBy>Ivaylo</cp:lastModifiedBy>
  <cp:revision>116</cp:revision>
  <dcterms:created xsi:type="dcterms:W3CDTF">2014-01-02T17:00:34Z</dcterms:created>
  <dcterms:modified xsi:type="dcterms:W3CDTF">2017-10-20T08:34:30Z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